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59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75" r:id="rId14"/>
    <p:sldId id="270" r:id="rId15"/>
    <p:sldId id="271" r:id="rId16"/>
    <p:sldId id="274" r:id="rId17"/>
    <p:sldId id="273" r:id="rId18"/>
    <p:sldId id="277" r:id="rId19"/>
    <p:sldId id="276" r:id="rId20"/>
    <p:sldId id="279" r:id="rId21"/>
    <p:sldId id="282" r:id="rId22"/>
    <p:sldId id="278" r:id="rId23"/>
    <p:sldId id="280" r:id="rId24"/>
    <p:sldId id="281" r:id="rId25"/>
    <p:sldId id="285" r:id="rId26"/>
    <p:sldId id="283" r:id="rId27"/>
    <p:sldId id="28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DA6F-EE45-4AD1-BCF3-52DE986213B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FE7C-E251-4512-BA0C-EB47FC742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DA6F-EE45-4AD1-BCF3-52DE986213B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FE7C-E251-4512-BA0C-EB47FC742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DA6F-EE45-4AD1-BCF3-52DE986213B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FE7C-E251-4512-BA0C-EB47FC742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DA6F-EE45-4AD1-BCF3-52DE986213B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FE7C-E251-4512-BA0C-EB47FC742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DA6F-EE45-4AD1-BCF3-52DE986213B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FE7C-E251-4512-BA0C-EB47FC742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DA6F-EE45-4AD1-BCF3-52DE986213B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FE7C-E251-4512-BA0C-EB47FC742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DA6F-EE45-4AD1-BCF3-52DE986213B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FE7C-E251-4512-BA0C-EB47FC742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DA6F-EE45-4AD1-BCF3-52DE986213B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FE7C-E251-4512-BA0C-EB47FC742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DA6F-EE45-4AD1-BCF3-52DE986213B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FE7C-E251-4512-BA0C-EB47FC742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DA6F-EE45-4AD1-BCF3-52DE986213B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FE7C-E251-4512-BA0C-EB47FC742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DA6F-EE45-4AD1-BCF3-52DE986213B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FE7C-E251-4512-BA0C-EB47FC742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ADA6F-EE45-4AD1-BCF3-52DE986213B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DFE7C-E251-4512-BA0C-EB47FC742B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google.com/url?sa=i&amp;rct=j&amp;q=&amp;esrc=s&amp;frm=1&amp;source=images&amp;cd=&amp;cad=rja&amp;docid=IughoW2B9Tya9M&amp;tbnid=dmnHQ3Mfcu2x2M:&amp;ved=0CAUQjRw&amp;url=http://hyperphysics.phy-astr.gsu.edu/hbase/biology/phoc.html&amp;ei=7gCRUZeYNKKUywHBxYBI&amp;bvm=bv.46340616,d.aWc&amp;psig=AFQjCNEZTztHDEZ2WC-j6aEwl840Ji4eHQ&amp;ust=1368543824139222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www.google.com/url?sa=i&amp;rct=j&amp;q=&amp;esrc=s&amp;frm=1&amp;source=images&amp;cd=&amp;cad=rja&amp;docid=8LPd_GyieY85YM&amp;tbnid=Sx-h1bvMAWxRaM:&amp;ved=0CAUQjRw&amp;url=http://www.lifeadrift.info/ages-11-16/phytoplankon-extra.aspx&amp;ei=IAGRUbqQBevDyAGEg4CYAw&amp;bvm=bv.46340616,d.aWc&amp;psig=AFQjCNGiau-5uhyghaEIrWRuItiAddm-YA&amp;ust=1368543899385150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google.com/url?sa=i&amp;rct=j&amp;q=&amp;esrc=s&amp;frm=1&amp;source=images&amp;cd=&amp;cad=rja&amp;docid=f4legvczs5FkqM&amp;tbnid=G2JWaBdUyk6REM:&amp;ved=0CAUQjRw&amp;url=http://www.docstoc.com/docs/125004039/Kingdom-Fungi---PowerPoint&amp;ei=0AGRUZ2RKeqLyAHgz4DIDw&amp;bvm=bv.46340616,d.aWc&amp;psig=AFQjCNHZpujEvBsUg7M--zBp4Jkrsv9GJw&amp;ust=1368544011934725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url?sa=i&amp;rct=j&amp;q=&amp;esrc=s&amp;frm=1&amp;source=images&amp;cd=&amp;cad=rja&amp;docid=36SRhcXgI8CpAM&amp;tbnid=PN136DpBMThBTM:&amp;ved=0CAUQjRw&amp;url=http://eppcapp.ky.gov/nprareplants/glossary.aspx&amp;ei=ogKRUezxM-SqyAHt04H4DQ&amp;v6u=https://s-v6exp1-ds.metric.gstatic.com/gen_204?ip=198.176.219.249&amp;ts=1368457878860551&amp;auth=asd3tffqn475iyxktg7tobr7qmnnx3td&amp;rndm=0.06612604778015696&amp;v6s=2&amp;v6t=37772&amp;bvm=bv.46340616,d.aWc&amp;psig=AFQjCNGGHAjpkm3rGt0lm2gz6SqSW1dcvQ&amp;ust=1368544278882485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/url?sa=i&amp;rct=j&amp;q=&amp;esrc=s&amp;frm=1&amp;source=images&amp;cd=&amp;cad=rja&amp;docid=OJ82ATvvZwZTdM&amp;tbnid=nyaezmvQ5fGOyM:&amp;ved=0CAUQjRw&amp;url=http://dbscience3.wikispaces.com/Drew&amp;ei=vRaRUcn_JorhygGJ3IGYDQ&amp;bvm=bv.46340616,d.aWc&amp;psig=AFQjCNF0juKarodFAAulnwdPJP--Jd7-HA&amp;ust=1368549394332630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/url?sa=i&amp;rct=j&amp;q=&amp;esrc=s&amp;frm=1&amp;source=images&amp;cd=&amp;cad=rja&amp;docid=ROfmiHXv8i0krM&amp;tbnid=9v-qbpbubM6nsM:&amp;ved=0CAUQjRw&amp;url=http://sbi3u1madham3745.edublogs.org/category/uncategorized/page/2/&amp;ei=iBiRUdi9IejhyQH5nYHwCQ&amp;bvm=bv.46340616,d.aWc&amp;psig=AFQjCNELIMzBGmCDVIGbyo0Z2d9IqTZwhQ&amp;ust=1368549851506118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hyperlink" Target="http://www.google.com/url?sa=i&amp;rct=j&amp;q=&amp;esrc=s&amp;frm=1&amp;source=images&amp;cd=&amp;cad=rja&amp;docid=c2xS5iVsLfsoHM&amp;tbnid=ZxHqU6NAuWyWbM:&amp;ved=0CAUQjRw&amp;url=http://www.biocyclopedia.com/index/introduction_to_botany/the_monocot_stem.php&amp;ei=mRmRUZfvK-aayQHBr4GgBw&amp;bvm=bv.46340616,d.aWc&amp;psig=AFQjCNFb-JBh_g1z0z2xqbUEGkLKvCSDnw&amp;ust=1368550165303944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/url?sa=i&amp;rct=j&amp;q=&amp;esrc=s&amp;frm=1&amp;source=images&amp;cd=&amp;cad=rja&amp;docid=Yhk1BjOpRQIgtM&amp;tbnid=KJnooNjTjGWVjM:&amp;ved=0CAUQjRw&amp;url=http://sbi3u1banj.edublogs.org/2010/05/18/plant-roots/&amp;ei=JRmRUdrsOqmxyQGGpoHgAw&amp;bvm=bv.46340616,d.aWc&amp;psig=AFQjCNHBFTzDBhUyQjlSXBeG15Yy5MCBng&amp;ust=1368550048832728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rct=j&amp;q=&amp;esrc=s&amp;frm=1&amp;source=images&amp;cd=&amp;cad=rja&amp;docid=Eom7j6fVOGQ3tM&amp;tbnid=IvPoz1H6sVsrnM:&amp;ved=0CAUQjRw&amp;url=http://micro.magnet.fsu.edu/cells/plantcell.html&amp;ei=0uGQUaz8FqP6yQHSmIDoDA&amp;bvm=bv.46340616,d.aWc&amp;psig=AFQjCNHYDlm4bvSUqXDiSEsSv0-d6YIwmQ&amp;ust=136853588456425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Botany Final Review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352800"/>
            <a:ext cx="7924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Log on to insight360.einstruction.com</a:t>
            </a:r>
          </a:p>
          <a:p>
            <a:r>
              <a:rPr lang="en-US" sz="3200" dirty="0" smtClean="0"/>
              <a:t>Enter your student id </a:t>
            </a:r>
            <a:r>
              <a:rPr lang="en-US" sz="3200" smtClean="0"/>
              <a:t>and session code.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Where does photosynthesis take place in the plant cell? </a:t>
            </a:r>
          </a:p>
          <a:p>
            <a:pPr>
              <a:buNone/>
            </a:pPr>
            <a:endParaRPr lang="en-US" dirty="0"/>
          </a:p>
          <a:p>
            <a:pPr marL="514350" indent="-514350">
              <a:buAutoNum type="arabicPeriod" startAt="6"/>
            </a:pPr>
            <a:r>
              <a:rPr lang="en-US" dirty="0" smtClean="0"/>
              <a:t>Which of the following are not in an animal cell?</a:t>
            </a:r>
          </a:p>
          <a:p>
            <a:pPr marL="514350" indent="-514350">
              <a:buNone/>
            </a:pPr>
            <a:r>
              <a:rPr lang="en-US" sz="2400" dirty="0" smtClean="0"/>
              <a:t>A. </a:t>
            </a:r>
            <a:r>
              <a:rPr lang="en-US" sz="2400" dirty="0" err="1" smtClean="0"/>
              <a:t>Ribosomes</a:t>
            </a:r>
            <a:r>
              <a:rPr lang="en-US" sz="2400" dirty="0" smtClean="0"/>
              <a:t> B. Nucleus  C. Mitochondria  D. Vacuole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 Families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/>
              <a:t>Rosaceae</a:t>
            </a:r>
            <a:r>
              <a:rPr lang="en-US" b="1" dirty="0"/>
              <a:t>: Rose Family</a:t>
            </a:r>
            <a:endParaRPr lang="en-US" dirty="0"/>
          </a:p>
          <a:p>
            <a:pPr lvl="0"/>
            <a:r>
              <a:rPr lang="en-US" sz="2800" dirty="0"/>
              <a:t>Regular flowers- 5 sepals and 5 petals; multiple stamens- minimum of five, often multiples of five</a:t>
            </a:r>
          </a:p>
          <a:p>
            <a:pPr lvl="0"/>
            <a:r>
              <a:rPr lang="en-US" sz="2800" dirty="0"/>
              <a:t>Common medicinal constituent: </a:t>
            </a:r>
            <a:r>
              <a:rPr lang="en-US" sz="2800" dirty="0" smtClean="0"/>
              <a:t>tannins</a:t>
            </a:r>
          </a:p>
          <a:p>
            <a:pPr lvl="0">
              <a:buNone/>
            </a:pPr>
            <a:endParaRPr lang="en-US" sz="2800" dirty="0"/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5715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/>
              <a:t>Lamiaceae</a:t>
            </a:r>
            <a:r>
              <a:rPr lang="en-US" b="1" dirty="0" smtClean="0"/>
              <a:t>: Mint Family</a:t>
            </a:r>
            <a:endParaRPr lang="en-US" dirty="0" smtClean="0"/>
          </a:p>
          <a:p>
            <a:pPr lvl="0"/>
            <a:r>
              <a:rPr lang="en-US" sz="2800" dirty="0" smtClean="0"/>
              <a:t>Square stalks, simple opposite leaves</a:t>
            </a:r>
          </a:p>
          <a:p>
            <a:pPr lvl="0"/>
            <a:r>
              <a:rPr lang="en-US" sz="2800" dirty="0" smtClean="0"/>
              <a:t>Common </a:t>
            </a:r>
            <a:r>
              <a:rPr lang="en-US" sz="2800" dirty="0" err="1" smtClean="0"/>
              <a:t>Constiuent</a:t>
            </a:r>
            <a:r>
              <a:rPr lang="en-US" sz="2800" dirty="0" smtClean="0"/>
              <a:t>: Aromatic/Volatile Oils  (anti-microbial, promote sweating)</a:t>
            </a:r>
          </a:p>
          <a:p>
            <a:pPr lvl="0"/>
            <a:r>
              <a:rPr lang="en-US" sz="2800" dirty="0" smtClean="0"/>
              <a:t>5 sepals (fused so only the tips are separate), 5 fused petals (asymmetrical and irregular sizes, but usually 2 petals up, 3 petals down.  Tubular corolla), 4 stamen (one pair longer than the other)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7"/>
            </a:pPr>
            <a:r>
              <a:rPr lang="en-US" dirty="0" smtClean="0"/>
              <a:t>What family would have a flower with 5 petals and multiple stamens?</a:t>
            </a:r>
          </a:p>
          <a:p>
            <a:pPr marL="514350" indent="-514350">
              <a:buAutoNum type="alphaUcPeriod"/>
            </a:pPr>
            <a:r>
              <a:rPr lang="en-US" sz="2400" dirty="0" smtClean="0"/>
              <a:t>Rose  B. Mint  C. Aster  D. Lilly</a:t>
            </a:r>
          </a:p>
          <a:p>
            <a:pPr marL="514350" indent="-514350">
              <a:buAutoNum type="arabicPeriod" startAt="8"/>
            </a:pPr>
            <a:r>
              <a:rPr lang="en-US" dirty="0" smtClean="0"/>
              <a:t>What are the characteristics of the Mint Family?</a:t>
            </a:r>
          </a:p>
          <a:p>
            <a:pPr marL="514350" indent="-514350">
              <a:buAutoNum type="arabicPeriod" startAt="9"/>
            </a:pPr>
            <a:r>
              <a:rPr lang="en-US" dirty="0" smtClean="0"/>
              <a:t>Which family has composite flowers?</a:t>
            </a:r>
          </a:p>
          <a:p>
            <a:pPr marL="514350" indent="-514350">
              <a:buNone/>
            </a:pPr>
            <a:r>
              <a:rPr lang="en-US" sz="2400" dirty="0" err="1" smtClean="0"/>
              <a:t>A.Rose</a:t>
            </a:r>
            <a:r>
              <a:rPr lang="en-US" sz="2400" dirty="0" smtClean="0"/>
              <a:t>  B. Mint  C. Aster  D. Lilly</a:t>
            </a:r>
          </a:p>
          <a:p>
            <a:pPr marL="514350" indent="-514350">
              <a:buAutoNum type="arabicPeriod" startAt="10"/>
            </a:pPr>
            <a:r>
              <a:rPr lang="en-US" dirty="0" smtClean="0"/>
              <a:t>What is the Scientific name for the Night Shades?</a:t>
            </a:r>
          </a:p>
          <a:p>
            <a:pPr marL="514350" indent="-514350">
              <a:buNone/>
            </a:pPr>
            <a:r>
              <a:rPr lang="en-US" dirty="0" smtClean="0"/>
              <a:t>11.  Give an example of a night shade.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Photosynthesis</a:t>
            </a:r>
            <a:endParaRPr lang="en-US" dirty="0"/>
          </a:p>
        </p:txBody>
      </p:sp>
      <p:pic>
        <p:nvPicPr>
          <p:cNvPr id="17410" name="Picture 2" descr="http://hyperphysics.phy-astr.gsu.edu/hbase/biology/imgbio/c3cycle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066800"/>
            <a:ext cx="5248275" cy="3752851"/>
          </a:xfrm>
          <a:prstGeom prst="rect">
            <a:avLst/>
          </a:prstGeom>
          <a:noFill/>
        </p:spPr>
      </p:pic>
      <p:pic>
        <p:nvPicPr>
          <p:cNvPr id="17412" name="Picture 4" descr="http://www.lifeadrift.info/media/2316/photosynthesis_equation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76400" y="4924424"/>
            <a:ext cx="5248275" cy="1933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img.docstoccdn.com/thumb/orig/125004039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533400"/>
            <a:ext cx="7421354" cy="556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22" name="Picture 2" descr="http://eppcapp.ky.gov/nprareplants/images%5Cflower_diagram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457200"/>
            <a:ext cx="7433149" cy="594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 startAt="12"/>
            </a:pPr>
            <a:r>
              <a:rPr lang="en-US" dirty="0" smtClean="0"/>
              <a:t>What is the chemical equation for photosynthesis?</a:t>
            </a:r>
          </a:p>
          <a:p>
            <a:pPr marL="514350" indent="-514350">
              <a:buAutoNum type="arabicPeriod" startAt="13"/>
            </a:pPr>
            <a:r>
              <a:rPr lang="en-US" dirty="0" smtClean="0"/>
              <a:t>True or False: Fungi are </a:t>
            </a:r>
            <a:r>
              <a:rPr lang="en-US" dirty="0" err="1" smtClean="0"/>
              <a:t>Autotrophs</a:t>
            </a:r>
            <a:r>
              <a:rPr lang="en-US" dirty="0" smtClean="0"/>
              <a:t>.</a:t>
            </a:r>
          </a:p>
          <a:p>
            <a:pPr marL="514350" indent="-514350">
              <a:buAutoNum type="arabicPeriod" startAt="14"/>
            </a:pPr>
            <a:r>
              <a:rPr lang="en-US" dirty="0" smtClean="0"/>
              <a:t>What are 2 other characteristics of Fungi?</a:t>
            </a:r>
          </a:p>
          <a:p>
            <a:pPr marL="514350" indent="-514350">
              <a:buAutoNum type="arabicPeriod" startAt="15"/>
            </a:pPr>
            <a:r>
              <a:rPr lang="en-US" dirty="0" smtClean="0"/>
              <a:t>Name all the female parts of the flower.</a:t>
            </a:r>
          </a:p>
          <a:p>
            <a:pPr marL="514350" indent="-514350">
              <a:buNone/>
            </a:pPr>
            <a:r>
              <a:rPr lang="en-US" dirty="0" smtClean="0"/>
              <a:t>16. What is the function of </a:t>
            </a:r>
            <a:r>
              <a:rPr lang="en-US" smtClean="0"/>
              <a:t>the sepal?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2" name="Picture 2" descr="http://dbscience3.wikispaces.com/file/view/LEAFSEC.JPG/73306427/LEAFSEC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295400"/>
            <a:ext cx="6562725" cy="39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 startAt="17"/>
            </a:pPr>
            <a:r>
              <a:rPr lang="en-US" dirty="0" smtClean="0"/>
              <a:t>What is the function of the stomata?</a:t>
            </a:r>
          </a:p>
          <a:p>
            <a:pPr marL="514350" indent="-514350">
              <a:buAutoNum type="arabicPeriod" startAt="17"/>
            </a:pPr>
            <a:endParaRPr lang="en-US" dirty="0" smtClean="0"/>
          </a:p>
          <a:p>
            <a:pPr marL="514350" indent="-514350">
              <a:buAutoNum type="arabicPeriod" startAt="18"/>
            </a:pPr>
            <a:r>
              <a:rPr lang="en-US" dirty="0" smtClean="0"/>
              <a:t>The ________ cells open and close to regulate the stomata.</a:t>
            </a:r>
          </a:p>
          <a:p>
            <a:pPr marL="514350" indent="-514350">
              <a:buAutoNum type="arabicPeriod" startAt="18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19. Which layer of the leaf does photosynthesis take place in?</a:t>
            </a:r>
          </a:p>
          <a:p>
            <a:pPr marL="514350" indent="-514350">
              <a:buNone/>
            </a:pPr>
            <a:r>
              <a:rPr lang="en-US" sz="2800" dirty="0" smtClean="0"/>
              <a:t>A. Epidermis B. </a:t>
            </a:r>
            <a:r>
              <a:rPr lang="en-US" sz="2800" dirty="0" err="1" smtClean="0"/>
              <a:t>Mesophyll</a:t>
            </a:r>
            <a:r>
              <a:rPr lang="en-US" sz="2800" dirty="0" smtClean="0"/>
              <a:t> C. Palisade D. Cortex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6600" dirty="0" err="1" smtClean="0"/>
              <a:t>Pteridophytes</a:t>
            </a: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3200" dirty="0" smtClean="0"/>
              <a:t>Vascular Seedless Plants</a:t>
            </a:r>
            <a:endParaRPr lang="en-US" sz="6600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-28575" y="1857375"/>
            <a:ext cx="43434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Times New Roman" pitchFamily="18" charset="0"/>
              </a:rPr>
              <a:t>Pterophyta:  Ferns 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Times New Roman" pitchFamily="18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1295400"/>
            <a:ext cx="2819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i="1" u="sng" dirty="0"/>
              <a:t>Phylum</a:t>
            </a:r>
          </a:p>
          <a:p>
            <a:pPr algn="ctr"/>
            <a:endParaRPr lang="en-US" dirty="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0" y="2667000"/>
            <a:ext cx="5486400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 sz="4000" dirty="0" err="1">
                <a:cs typeface="Times New Roman" pitchFamily="18" charset="0"/>
              </a:rPr>
              <a:t>Lycophyta</a:t>
            </a:r>
            <a:r>
              <a:rPr lang="en-US" sz="4000" dirty="0">
                <a:cs typeface="Times New Roman" pitchFamily="18" charset="0"/>
              </a:rPr>
              <a:t>: Club mosses</a:t>
            </a:r>
            <a:r>
              <a:rPr lang="en-US" sz="2800" i="1" dirty="0"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0" y="3429000"/>
            <a:ext cx="5791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 sz="4000" dirty="0" err="1">
                <a:cs typeface="Times New Roman" pitchFamily="18" charset="0"/>
              </a:rPr>
              <a:t>Sphenophyta</a:t>
            </a:r>
            <a:r>
              <a:rPr lang="en-US" sz="4000" dirty="0">
                <a:cs typeface="Times New Roman" pitchFamily="18" charset="0"/>
              </a:rPr>
              <a:t>:  Horsetails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0" y="4343400"/>
            <a:ext cx="5715000" cy="130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 sz="4000" dirty="0" err="1">
                <a:cs typeface="Times New Roman" pitchFamily="18" charset="0"/>
              </a:rPr>
              <a:t>Psilotophyta</a:t>
            </a:r>
            <a:r>
              <a:rPr lang="en-US" sz="4000" dirty="0">
                <a:cs typeface="Times New Roman" pitchFamily="18" charset="0"/>
              </a:rPr>
              <a:t>: Whisk</a:t>
            </a:r>
            <a:r>
              <a:rPr lang="en-US" sz="4400" dirty="0">
                <a:cs typeface="Times New Roman" pitchFamily="18" charset="0"/>
              </a:rPr>
              <a:t> </a:t>
            </a:r>
            <a:r>
              <a:rPr lang="en-US" sz="4000" dirty="0">
                <a:cs typeface="Times New Roman" pitchFamily="18" charset="0"/>
              </a:rPr>
              <a:t>ferns</a:t>
            </a: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00025" y="5029200"/>
            <a:ext cx="54864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i="1" dirty="0">
                <a:cs typeface="Times New Roman" pitchFamily="18" charset="0"/>
              </a:rPr>
              <a:t>General characteristics:  Vascular system allows them to stand upright.  No seeds.  2 part life cycle:  </a:t>
            </a:r>
            <a:r>
              <a:rPr lang="en-US" sz="2800" i="1" dirty="0" err="1">
                <a:cs typeface="Times New Roman" pitchFamily="18" charset="0"/>
              </a:rPr>
              <a:t>Sporophyte</a:t>
            </a:r>
            <a:r>
              <a:rPr lang="en-US" sz="2800" i="1" dirty="0">
                <a:cs typeface="Times New Roman" pitchFamily="18" charset="0"/>
              </a:rPr>
              <a:t> and Gametophyte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  <p:bldP spid="11" grpId="0" autoUpdateAnimBg="0"/>
      <p:bldP spid="12" grpId="0" autoUpdateAnimBg="0"/>
      <p:bldP spid="13" grpId="0" autoUpdateAnimBg="0"/>
      <p:bldP spid="14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5842" name="Picture 2" descr="http://sbi3u1madham3745.edublogs.org/files/2010/05/2004_gallery_stem_diagram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381000"/>
            <a:ext cx="6629400" cy="62461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9938" name="Picture 2" descr="http://www.biocyclopedia.com/index/introduction_to_botany/images_stems/32-15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990600"/>
            <a:ext cx="7467600" cy="532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 startAt="20"/>
            </a:pPr>
            <a:r>
              <a:rPr lang="en-US" dirty="0" smtClean="0"/>
              <a:t>Which vascular tissue is responsible for transporting sugars made in the leaves throughout the plant?</a:t>
            </a:r>
          </a:p>
          <a:p>
            <a:pPr marL="514350" indent="-514350">
              <a:buAutoNum type="alphaUcPeriod"/>
            </a:pPr>
            <a:r>
              <a:rPr lang="en-US" dirty="0" smtClean="0"/>
              <a:t>Xylem  B. Phloem </a:t>
            </a:r>
          </a:p>
          <a:p>
            <a:pPr marL="514350" indent="-514350">
              <a:buAutoNum type="alphaUcPeriod"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21.  What are the main functions of the stem?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8914" name="Picture 2" descr="https://encrypted-tbn0.gstatic.com/images?q=tbn:ANd9GcSsFeHjsHKOefNIlkhCkCMfocYRYYGt6VJCUhPjCuKAYEq9MTJ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762000"/>
            <a:ext cx="7808963" cy="4953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22. What are the main functions of roots?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23.  What are the functions of the root hairs.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 leaf arrangement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2667000"/>
            <a:ext cx="2672006" cy="292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2743200"/>
            <a:ext cx="2819400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2895600"/>
            <a:ext cx="3068555" cy="269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762001"/>
            <a:ext cx="6172199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24. True or False:  A Prokaryote has a nucleus.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25. Give an example of a Prokaryote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26. Give an example of a Eukaryote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4 Major Divisions of the Plant Kingdom</a:t>
            </a:r>
          </a:p>
          <a:p>
            <a:r>
              <a:rPr lang="en-US" dirty="0" smtClean="0"/>
              <a:t>Bryophytes</a:t>
            </a:r>
          </a:p>
          <a:p>
            <a:r>
              <a:rPr lang="en-US" dirty="0" err="1" smtClean="0"/>
              <a:t>Pteridophytes</a:t>
            </a:r>
            <a:endParaRPr lang="en-US" dirty="0" smtClean="0"/>
          </a:p>
          <a:p>
            <a:r>
              <a:rPr lang="en-US" dirty="0" smtClean="0"/>
              <a:t>Gymnosperms</a:t>
            </a:r>
          </a:p>
          <a:p>
            <a:r>
              <a:rPr lang="en-US" dirty="0" smtClean="0"/>
              <a:t>Angiosperms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8800" b="1" dirty="0" smtClean="0"/>
              <a:t>Bryophytes</a:t>
            </a:r>
            <a:br>
              <a:rPr lang="en-US" sz="8800" b="1" dirty="0" smtClean="0"/>
            </a:br>
            <a:r>
              <a:rPr lang="en-US" b="1" dirty="0" smtClean="0"/>
              <a:t>Non-vascular seedless plants</a:t>
            </a:r>
            <a:endParaRPr lang="en-US" dirty="0"/>
          </a:p>
        </p:txBody>
      </p:sp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0" y="1524000"/>
            <a:ext cx="2971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i="1" u="sng" dirty="0" smtClean="0"/>
              <a:t>Division</a:t>
            </a:r>
            <a:endParaRPr lang="en-US" sz="4800" i="1" u="sng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2286000"/>
            <a:ext cx="50292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Bryophyta: Mosses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28575" y="3124200"/>
            <a:ext cx="6096000" cy="130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 sz="4400" dirty="0" err="1"/>
              <a:t>Hepatophyta</a:t>
            </a:r>
            <a:r>
              <a:rPr lang="en-US" sz="4400" dirty="0"/>
              <a:t>: Liverworts</a:t>
            </a: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0" y="4000500"/>
            <a:ext cx="7696200" cy="177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r>
              <a:rPr lang="en-US" sz="4400" dirty="0" err="1"/>
              <a:t>Anthocerophyta</a:t>
            </a:r>
            <a:r>
              <a:rPr lang="en-US" sz="4400" dirty="0"/>
              <a:t>: Hornworts</a:t>
            </a:r>
          </a:p>
          <a:p>
            <a:pPr>
              <a:spcBef>
                <a:spcPct val="20000"/>
              </a:spcBef>
            </a:pPr>
            <a:endParaRPr lang="en-US" sz="3200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0" y="4762500"/>
            <a:ext cx="69342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 dirty="0"/>
              <a:t>General </a:t>
            </a:r>
            <a:r>
              <a:rPr lang="en-US" sz="3200" i="1" dirty="0" err="1"/>
              <a:t>charateristics</a:t>
            </a:r>
            <a:r>
              <a:rPr lang="en-US" sz="3200" i="1" dirty="0"/>
              <a:t>:  </a:t>
            </a:r>
            <a:r>
              <a:rPr lang="en-US" sz="3200" dirty="0"/>
              <a:t>No vascular system so they are low lying.  No seeds.    2 Part life cycle: </a:t>
            </a:r>
            <a:r>
              <a:rPr lang="en-US" sz="3200" dirty="0" err="1"/>
              <a:t>Sprophyte</a:t>
            </a:r>
            <a:r>
              <a:rPr lang="en-US" sz="3200" dirty="0"/>
              <a:t> and Gametophyte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  <p:bldP spid="6" grpId="0" autoUpdateAnimBg="0"/>
      <p:bldP spid="7" grpId="0" autoUpdateAnimBg="0"/>
      <p:bldP spid="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09600" y="0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Gymnosperms</a:t>
            </a:r>
            <a:endParaRPr kumimoji="0" lang="en-US" sz="6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1981200"/>
            <a:ext cx="716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Coniferophyta: Conifers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Cycadophyta:  Cycads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Gingkophyta:  Gingko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Gnetophyta:  Gnetophytes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General characteristics:  </a:t>
            </a: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Vascularized plants with naked seeds.  Non-flowering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1219200"/>
            <a:ext cx="2971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i="1" u="sng"/>
              <a:t>Phylum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5800" y="381000"/>
            <a:ext cx="8458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Phylum:  </a:t>
            </a:r>
            <a:r>
              <a:rPr kumimoji="0" lang="en-US" sz="6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Anthophyta</a:t>
            </a: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Angiosperms</a:t>
            </a: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 All flowering plants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2743200"/>
            <a:ext cx="4800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Monocotyledon: 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One seed leaf (cotyledon).  Parallel veins in leaf, spreading roots, and floral parts in 3’s. Grasses, palms, orchids, lilies, Ti plants, ginger, Bamboo,banana </a:t>
            </a:r>
            <a:endParaRPr kumimoji="0" lang="en-US" sz="4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81000" y="2057400"/>
            <a:ext cx="2438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i="1" u="sng"/>
              <a:t>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81000" y="304800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Phylum:  </a:t>
            </a:r>
            <a:r>
              <a:rPr kumimoji="0" lang="en-US" sz="6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Anthophyta</a:t>
            </a:r>
            <a:br>
              <a:rPr kumimoji="0" lang="en-US" sz="6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Angiosperms:  All flowering plants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0" y="2743200"/>
            <a:ext cx="6096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Dicotyledon:  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Two cotyledons, net veins in leaf, branching tap roots.  Floral parts in 4’s and 5’s.  Koa, Ohia, hibiscus, roses,  beans, daisies, mint, myrtle, and many many more.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0" y="1981200"/>
            <a:ext cx="2438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i="1" u="sng"/>
              <a:t>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What Division do Ponderosa Pines belong to?</a:t>
            </a:r>
          </a:p>
          <a:p>
            <a:pPr marL="514350" indent="-514350">
              <a:buNone/>
            </a:pPr>
            <a:r>
              <a:rPr lang="en-US" sz="2400" dirty="0" err="1" smtClean="0"/>
              <a:t>A.Bryophyta</a:t>
            </a:r>
            <a:r>
              <a:rPr lang="en-US" sz="2400" dirty="0" smtClean="0"/>
              <a:t>  </a:t>
            </a:r>
            <a:r>
              <a:rPr lang="en-US" sz="2400" dirty="0" err="1" smtClean="0"/>
              <a:t>B.Coniferophyta</a:t>
            </a:r>
            <a:r>
              <a:rPr lang="en-US" sz="2400" dirty="0" smtClean="0"/>
              <a:t> </a:t>
            </a:r>
            <a:r>
              <a:rPr lang="en-US" sz="2400" dirty="0" err="1" smtClean="0"/>
              <a:t>C.Angiosperm</a:t>
            </a:r>
            <a:r>
              <a:rPr lang="en-US" sz="2400" dirty="0" smtClean="0"/>
              <a:t> </a:t>
            </a:r>
            <a:r>
              <a:rPr lang="en-US" sz="2400" dirty="0" err="1" smtClean="0"/>
              <a:t>D.Gymnosperm</a:t>
            </a:r>
            <a:endParaRPr lang="en-US" dirty="0"/>
          </a:p>
          <a:p>
            <a:pPr marL="514350" indent="-514350">
              <a:buAutoNum type="arabicPeriod" startAt="2"/>
            </a:pPr>
            <a:r>
              <a:rPr lang="en-US" dirty="0" smtClean="0"/>
              <a:t>What are the </a:t>
            </a:r>
            <a:r>
              <a:rPr lang="en-US" dirty="0" err="1" smtClean="0"/>
              <a:t>charateristics</a:t>
            </a:r>
            <a:r>
              <a:rPr lang="en-US" dirty="0" smtClean="0"/>
              <a:t> of </a:t>
            </a:r>
            <a:r>
              <a:rPr lang="en-US" dirty="0" err="1" smtClean="0"/>
              <a:t>Pteridophytes</a:t>
            </a:r>
            <a:r>
              <a:rPr lang="en-US" dirty="0" smtClean="0"/>
              <a:t>?</a:t>
            </a:r>
          </a:p>
          <a:p>
            <a:pPr marL="514350" indent="-514350">
              <a:buAutoNum type="arabicPeriod" startAt="3"/>
            </a:pPr>
            <a:r>
              <a:rPr lang="en-US" dirty="0" smtClean="0"/>
              <a:t>Which of the following are Monocots?</a:t>
            </a:r>
          </a:p>
          <a:p>
            <a:pPr marL="514350" indent="-514350">
              <a:buAutoNum type="alphaUcPeriod"/>
            </a:pPr>
            <a:r>
              <a:rPr lang="en-US" sz="2400" dirty="0" smtClean="0"/>
              <a:t>Pinion  B. Roses  C. Lilly  D. Tomato</a:t>
            </a:r>
          </a:p>
          <a:p>
            <a:pPr marL="514350" indent="-514350">
              <a:buNone/>
            </a:pPr>
            <a:r>
              <a:rPr lang="en-US" dirty="0" smtClean="0"/>
              <a:t>4.  What are the characteristics of a </a:t>
            </a:r>
            <a:r>
              <a:rPr lang="en-US" dirty="0" err="1" smtClean="0"/>
              <a:t>Dicot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Plant Cell</a:t>
            </a:r>
            <a:endParaRPr lang="en-US" dirty="0"/>
          </a:p>
        </p:txBody>
      </p:sp>
      <p:pic>
        <p:nvPicPr>
          <p:cNvPr id="2050" name="Picture 2" descr="http://micro.magnet.fsu.edu/cells/plants/images/plantce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524000"/>
            <a:ext cx="5994329" cy="49057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630</Words>
  <Application>Microsoft Office PowerPoint</Application>
  <PresentationFormat>On-screen Show (4:3)</PresentationFormat>
  <Paragraphs>91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Botany Final Review</vt:lpstr>
      <vt:lpstr>Pteridophytes Vascular Seedless Plants</vt:lpstr>
      <vt:lpstr>Taxonomy</vt:lpstr>
      <vt:lpstr>Bryophytes Non-vascular seedless plants</vt:lpstr>
      <vt:lpstr>PowerPoint Presentation</vt:lpstr>
      <vt:lpstr>PowerPoint Presentation</vt:lpstr>
      <vt:lpstr>PowerPoint Presentation</vt:lpstr>
      <vt:lpstr>Questions </vt:lpstr>
      <vt:lpstr>Plant Cell</vt:lpstr>
      <vt:lpstr>Questions</vt:lpstr>
      <vt:lpstr>Plant Families</vt:lpstr>
      <vt:lpstr>PowerPoint Presentation</vt:lpstr>
      <vt:lpstr>Questions</vt:lpstr>
      <vt:lpstr>Photosynthesis</vt:lpstr>
      <vt:lpstr>PowerPoint Presentation</vt:lpstr>
      <vt:lpstr>PowerPoint Presentation</vt:lpstr>
      <vt:lpstr>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Plant leaf arrangement</vt:lpstr>
      <vt:lpstr>PowerPoint Presentation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Botany Final Review</dc:title>
  <dc:creator>Scott</dc:creator>
  <cp:lastModifiedBy>Scott Voorhies</cp:lastModifiedBy>
  <cp:revision>29</cp:revision>
  <dcterms:created xsi:type="dcterms:W3CDTF">2013-05-13T12:24:18Z</dcterms:created>
  <dcterms:modified xsi:type="dcterms:W3CDTF">2013-05-15T18:31:57Z</dcterms:modified>
</cp:coreProperties>
</file>